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erlin Sans FB Demi" panose="020E0802020502020306" pitchFamily="34" charset="0"/>
      <p:bold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5203" autoAdjust="0"/>
  </p:normalViewPr>
  <p:slideViewPr>
    <p:cSldViewPr snapToGrid="0">
      <p:cViewPr varScale="1">
        <p:scale>
          <a:sx n="29" d="100"/>
          <a:sy n="29" d="100"/>
        </p:scale>
        <p:origin x="2256" y="48"/>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4EF4BF-C395-4964-BF7F-3459ECDF03E1}"/>
              </a:ext>
            </a:extLst>
          </p:cNvPr>
          <p:cNvSpPr>
            <a:spLocks noGrp="1"/>
          </p:cNvSpPr>
          <p:nvPr>
            <p:ph type="hdr" sz="quarter"/>
          </p:nvPr>
        </p:nvSpPr>
        <p:spPr>
          <a:xfrm>
            <a:off x="0" y="0"/>
            <a:ext cx="5430416" cy="458788"/>
          </a:xfrm>
          <a:prstGeom prst="rect">
            <a:avLst/>
          </a:prstGeom>
        </p:spPr>
        <p:txBody>
          <a:bodyPr vert="horz" lIns="91440" tIns="45720" rIns="91440" bIns="45720" rtlCol="0"/>
          <a:lstStyle>
            <a:lvl1pPr algn="l">
              <a:defRPr sz="1200"/>
            </a:lvl1pPr>
          </a:lstStyle>
          <a:p>
            <a:r>
              <a:rPr lang="en-US" sz="2000" dirty="0">
                <a:latin typeface="Berlin Sans FB Demi" panose="020E0802020502020306" pitchFamily="34" charset="0"/>
              </a:rPr>
              <a:t>Some Facts about the Church of Christ</a:t>
            </a:r>
          </a:p>
        </p:txBody>
      </p:sp>
      <p:sp>
        <p:nvSpPr>
          <p:cNvPr id="3" name="Date Placeholder 2">
            <a:extLst>
              <a:ext uri="{FF2B5EF4-FFF2-40B4-BE49-F238E27FC236}">
                <a16:creationId xmlns:a16="http://schemas.microsoft.com/office/drawing/2014/main" id="{C2727EB2-2848-4F21-8D45-5B5633B989A6}"/>
              </a:ext>
            </a:extLst>
          </p:cNvPr>
          <p:cNvSpPr>
            <a:spLocks noGrp="1"/>
          </p:cNvSpPr>
          <p:nvPr>
            <p:ph type="dt" sz="quarter" idx="1"/>
          </p:nvPr>
        </p:nvSpPr>
        <p:spPr>
          <a:xfrm>
            <a:off x="5561045" y="0"/>
            <a:ext cx="1295368" cy="458788"/>
          </a:xfrm>
          <a:prstGeom prst="rect">
            <a:avLst/>
          </a:prstGeom>
        </p:spPr>
        <p:txBody>
          <a:bodyPr vert="horz" lIns="91440" tIns="45720" rIns="91440" bIns="45720" rtlCol="0"/>
          <a:lstStyle>
            <a:lvl1pPr algn="r">
              <a:defRPr sz="1200"/>
            </a:lvl1pPr>
          </a:lstStyle>
          <a:p>
            <a:r>
              <a:rPr lang="en-US" dirty="0"/>
              <a:t>June 25, 2017 pm</a:t>
            </a:r>
          </a:p>
        </p:txBody>
      </p:sp>
      <p:sp>
        <p:nvSpPr>
          <p:cNvPr id="4" name="Footer Placeholder 3">
            <a:extLst>
              <a:ext uri="{FF2B5EF4-FFF2-40B4-BE49-F238E27FC236}">
                <a16:creationId xmlns:a16="http://schemas.microsoft.com/office/drawing/2014/main" id="{552E0C58-FC80-49EA-85F6-EC7696DB76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5906E96-D471-4B97-9A0F-F430B76477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1EC9D96-B582-405A-B9FE-EC801078D269}" type="slidenum">
              <a:rPr lang="en-US" smtClean="0"/>
              <a:t>‹#›</a:t>
            </a:fld>
            <a:endParaRPr lang="en-US" dirty="0"/>
          </a:p>
        </p:txBody>
      </p:sp>
    </p:spTree>
    <p:extLst>
      <p:ext uri="{BB962C8B-B14F-4D97-AF65-F5344CB8AC3E}">
        <p14:creationId xmlns:p14="http://schemas.microsoft.com/office/powerpoint/2010/main" val="422294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5823-BCB7-47F8-81CB-DB815ACC95FB}" type="datetimeFigureOut">
              <a:rPr lang="en-US" smtClean="0"/>
              <a:t>6/25/2017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7201C-5AF0-4562-A3C0-E405CBFB6654}" type="slidenum">
              <a:rPr lang="en-US" smtClean="0"/>
              <a:t>‹#›</a:t>
            </a:fld>
            <a:endParaRPr lang="en-US"/>
          </a:p>
        </p:txBody>
      </p:sp>
    </p:spTree>
    <p:extLst>
      <p:ext uri="{BB962C8B-B14F-4D97-AF65-F5344CB8AC3E}">
        <p14:creationId xmlns:p14="http://schemas.microsoft.com/office/powerpoint/2010/main" val="43828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7201C-5AF0-4562-A3C0-E405CBFB6654}" type="slidenum">
              <a:rPr lang="en-US" smtClean="0"/>
              <a:t>1</a:t>
            </a:fld>
            <a:endParaRPr lang="en-US"/>
          </a:p>
        </p:txBody>
      </p:sp>
    </p:spTree>
    <p:extLst>
      <p:ext uri="{BB962C8B-B14F-4D97-AF65-F5344CB8AC3E}">
        <p14:creationId xmlns:p14="http://schemas.microsoft.com/office/powerpoint/2010/main" val="205555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Strive to be the Same Church Described in the New Testament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The church built by our Lord</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16:18), </a:t>
            </a:r>
            <a:r>
              <a:rPr lang="en-US" sz="1200" b="0" i="1" kern="1200" dirty="0">
                <a:solidFill>
                  <a:schemeClr val="tx1"/>
                </a:solidFill>
                <a:effectLst/>
                <a:latin typeface="+mn-lt"/>
                <a:ea typeface="+mn-ea"/>
                <a:cs typeface="+mn-cs"/>
              </a:rPr>
              <a:t>“And I also say to you that you are Peter, and on this rock I will build My church, and the gates of Hades shall not prevail against it.”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our purpose to be completely identified with the Christians of the first century.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believe this to be possible to all who will learn, believe and be guided by the plain teaching of the word of God.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Jesus declared such to be “the seed of the kingdom”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(Luke 8:11), </a:t>
            </a:r>
            <a:r>
              <a:rPr lang="en-US" sz="1200" b="0" i="1" kern="1200" dirty="0">
                <a:solidFill>
                  <a:schemeClr val="tx1"/>
                </a:solidFill>
                <a:effectLst/>
                <a:latin typeface="+mn-lt"/>
                <a:ea typeface="+mn-ea"/>
                <a:cs typeface="+mn-cs"/>
              </a:rPr>
              <a:t>“…The seed is the word of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fundamental truth in nature is that a specific kind of seed, when planted, will always produce after its kind.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word of God when planted in the hearts of honest people, and obeyed will produce Christians - just as it did in the first century - nothing more/nothing less.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are human, and therefore subject to error, so we recognize the possibility that we may be wrong in our application of the Scriptures.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we can be shown where we are wrong, by the Scriptures, we are willing and ready to change.</a:t>
            </a:r>
          </a:p>
        </p:txBody>
      </p:sp>
      <p:sp>
        <p:nvSpPr>
          <p:cNvPr id="4" name="Slide Number Placeholder 3"/>
          <p:cNvSpPr>
            <a:spLocks noGrp="1"/>
          </p:cNvSpPr>
          <p:nvPr>
            <p:ph type="sldNum" sz="quarter" idx="10"/>
          </p:nvPr>
        </p:nvSpPr>
        <p:spPr/>
        <p:txBody>
          <a:bodyPr/>
          <a:lstStyle/>
          <a:p>
            <a:fld id="{CFB7201C-5AF0-4562-A3C0-E405CBFB6654}" type="slidenum">
              <a:rPr lang="en-US" smtClean="0"/>
              <a:t>2</a:t>
            </a:fld>
            <a:endParaRPr lang="en-US"/>
          </a:p>
        </p:txBody>
      </p:sp>
    </p:spTree>
    <p:extLst>
      <p:ext uri="{BB962C8B-B14F-4D97-AF65-F5344CB8AC3E}">
        <p14:creationId xmlns:p14="http://schemas.microsoft.com/office/powerpoint/2010/main" val="15845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Our Emphasis is Spiritual, not Material or Social</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building is designed to facilitate our work and worship.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place little emphasis on luxurious surroundings.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While as individuals Christians we seek each others’ association socially, the church is not a social club or agency and therefore the Lord’s money is not used to promote social functions or works.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aim is spiritual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2:5), </a:t>
            </a:r>
            <a:r>
              <a:rPr lang="en-US" sz="1200" b="0" i="1" kern="1200" dirty="0">
                <a:solidFill>
                  <a:schemeClr val="tx1"/>
                </a:solidFill>
                <a:effectLst/>
                <a:latin typeface="+mn-lt"/>
                <a:ea typeface="+mn-ea"/>
                <a:cs typeface="+mn-cs"/>
              </a:rPr>
              <a:t>“you also, as living stones, are being built up a spiritual house, a holy priesthood, to offer up spiritual sacrifices acceptable to God through Jesus Christ.”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Timothy 3:15), </a:t>
            </a:r>
            <a:r>
              <a:rPr lang="en-US" sz="1200" b="0" i="1" kern="1200" dirty="0">
                <a:solidFill>
                  <a:schemeClr val="tx1"/>
                </a:solidFill>
                <a:effectLst/>
                <a:latin typeface="+mn-lt"/>
                <a:ea typeface="+mn-ea"/>
                <a:cs typeface="+mn-cs"/>
              </a:rPr>
              <a:t>“but if I am delayed, I write so that you may know how you ought to conduct yourself in the house of God, which is the church of the living God, the pillar and ground of the truth.”</a:t>
            </a:r>
          </a:p>
        </p:txBody>
      </p:sp>
      <p:sp>
        <p:nvSpPr>
          <p:cNvPr id="4" name="Slide Number Placeholder 3"/>
          <p:cNvSpPr>
            <a:spLocks noGrp="1"/>
          </p:cNvSpPr>
          <p:nvPr>
            <p:ph type="sldNum" sz="quarter" idx="10"/>
          </p:nvPr>
        </p:nvSpPr>
        <p:spPr/>
        <p:txBody>
          <a:bodyPr/>
          <a:lstStyle/>
          <a:p>
            <a:fld id="{CFB7201C-5AF0-4562-A3C0-E405CBFB6654}" type="slidenum">
              <a:rPr lang="en-US" smtClean="0"/>
              <a:t>3</a:t>
            </a:fld>
            <a:endParaRPr lang="en-US"/>
          </a:p>
        </p:txBody>
      </p:sp>
    </p:spTree>
    <p:extLst>
      <p:ext uri="{BB962C8B-B14F-4D97-AF65-F5344CB8AC3E}">
        <p14:creationId xmlns:p14="http://schemas.microsoft.com/office/powerpoint/2010/main" val="264326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Have No Human Authority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 is no man, or group of men who legislate for the church.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have no one to answer to but Christ. He is the head of the church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(Ephesians 1:22), </a:t>
            </a:r>
            <a:r>
              <a:rPr lang="en-US" sz="1200" b="0" i="1" u="none" kern="1200" dirty="0">
                <a:solidFill>
                  <a:schemeClr val="tx1"/>
                </a:solidFill>
                <a:effectLst/>
                <a:latin typeface="+mn-lt"/>
                <a:ea typeface="+mn-ea"/>
                <a:cs typeface="+mn-cs"/>
              </a:rPr>
              <a:t>“And He put all things under His feet, and gave Him to be head over all things to the church, </a:t>
            </a:r>
            <a:r>
              <a:rPr lang="en-US" sz="1200" b="0" i="1" u="none" kern="1200" baseline="30000" dirty="0">
                <a:solidFill>
                  <a:schemeClr val="tx1"/>
                </a:solidFill>
                <a:effectLst/>
                <a:latin typeface="+mn-lt"/>
                <a:ea typeface="+mn-ea"/>
                <a:cs typeface="+mn-cs"/>
              </a:rPr>
              <a:t>23</a:t>
            </a:r>
            <a:r>
              <a:rPr lang="en-US" sz="1200" b="0" i="1" u="none" kern="1200" dirty="0">
                <a:solidFill>
                  <a:schemeClr val="tx1"/>
                </a:solidFill>
                <a:effectLst/>
                <a:latin typeface="+mn-lt"/>
                <a:ea typeface="+mn-ea"/>
                <a:cs typeface="+mn-cs"/>
              </a:rPr>
              <a:t> which is His body, the fullness of Him who fills all in all.”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As was true in the first century, there is no </a:t>
            </a:r>
            <a:r>
              <a:rPr lang="en-US" sz="1200" b="0" i="0" kern="1200" dirty="0" err="1">
                <a:solidFill>
                  <a:schemeClr val="tx1"/>
                </a:solidFill>
                <a:effectLst/>
                <a:latin typeface="+mn-lt"/>
                <a:ea typeface="+mn-ea"/>
                <a:cs typeface="+mn-cs"/>
              </a:rPr>
              <a:t>intercongregational</a:t>
            </a:r>
            <a:r>
              <a:rPr lang="en-US" sz="1200" b="0" i="0" kern="1200" dirty="0">
                <a:solidFill>
                  <a:schemeClr val="tx1"/>
                </a:solidFill>
                <a:effectLst/>
                <a:latin typeface="+mn-lt"/>
                <a:ea typeface="+mn-ea"/>
                <a:cs typeface="+mn-cs"/>
              </a:rPr>
              <a:t> organization, but rather independent congregations in different locations with Christ as Lord and Master.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According to the authority of Christ, when a congregation matures to the point where men meet the qualifications, overseers (also called bishops, elders, or pastors) are appointed to look after the spiritual welfare of the congregation.  (cf. 1 Tim. 3:1-7 and Titus 1:5-9).</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They then have the responsibility to “feed the flock” with the spiritual food found in the Scriptures, and to be living examples for others to see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5:2-3), </a:t>
            </a:r>
            <a:r>
              <a:rPr lang="en-US" sz="1200" b="0" i="1" kern="1200" dirty="0">
                <a:solidFill>
                  <a:schemeClr val="tx1"/>
                </a:solidFill>
                <a:effectLst/>
                <a:latin typeface="+mn-lt"/>
                <a:ea typeface="+mn-ea"/>
                <a:cs typeface="+mn-cs"/>
              </a:rPr>
              <a:t>“Shepherd the flock of God which is among you, serving as overseers, not by compulsion but willingly, not for dishonest gain but eagerly; </a:t>
            </a:r>
            <a:r>
              <a:rPr lang="en-US" sz="1200" b="0" i="1" kern="1200" baseline="30000" dirty="0">
                <a:solidFill>
                  <a:schemeClr val="tx1"/>
                </a:solidFill>
                <a:effectLst/>
                <a:latin typeface="+mn-lt"/>
                <a:ea typeface="+mn-ea"/>
                <a:cs typeface="+mn-cs"/>
              </a:rPr>
              <a:t>3</a:t>
            </a:r>
            <a:r>
              <a:rPr lang="en-US" sz="1200" b="0" i="1" kern="1200" dirty="0">
                <a:solidFill>
                  <a:schemeClr val="tx1"/>
                </a:solidFill>
                <a:effectLst/>
                <a:latin typeface="+mn-lt"/>
                <a:ea typeface="+mn-ea"/>
                <a:cs typeface="+mn-cs"/>
              </a:rPr>
              <a:t> nor as being lords over those entrusted to you, but being examples to the flock.”</a:t>
            </a:r>
          </a:p>
          <a:p>
            <a:endParaRPr lang="en-US" dirty="0"/>
          </a:p>
        </p:txBody>
      </p:sp>
      <p:sp>
        <p:nvSpPr>
          <p:cNvPr id="4" name="Slide Number Placeholder 3"/>
          <p:cNvSpPr>
            <a:spLocks noGrp="1"/>
          </p:cNvSpPr>
          <p:nvPr>
            <p:ph type="sldNum" sz="quarter" idx="10"/>
          </p:nvPr>
        </p:nvSpPr>
        <p:spPr/>
        <p:txBody>
          <a:bodyPr/>
          <a:lstStyle/>
          <a:p>
            <a:fld id="{CFB7201C-5AF0-4562-A3C0-E405CBFB6654}" type="slidenum">
              <a:rPr lang="en-US" smtClean="0"/>
              <a:t>4</a:t>
            </a:fld>
            <a:endParaRPr lang="en-US"/>
          </a:p>
        </p:txBody>
      </p:sp>
    </p:spTree>
    <p:extLst>
      <p:ext uri="{BB962C8B-B14F-4D97-AF65-F5344CB8AC3E}">
        <p14:creationId xmlns:p14="http://schemas.microsoft.com/office/powerpoint/2010/main" val="103298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Bible is Our Guide in Serving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Therefore we have no man-written creed books to follow.  We are governed in faith and conduct by the Bible alone.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While recognizing and heeding the guiding principles of the Old Testament, we seek to conform to the teachings of the New Testament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(Hebrews 1:1-2), </a:t>
            </a:r>
            <a:r>
              <a:rPr lang="en-US" sz="1200" b="0" i="1" kern="1200" dirty="0">
                <a:solidFill>
                  <a:schemeClr val="tx1"/>
                </a:solidFill>
                <a:effectLst/>
                <a:latin typeface="+mn-lt"/>
                <a:ea typeface="+mn-ea"/>
                <a:cs typeface="+mn-cs"/>
              </a:rPr>
              <a:t>“God, who at various times and in various ways spoke in time past to the fathers by the prophets, 2 </a:t>
            </a:r>
            <a:r>
              <a:rPr lang="en-US" sz="1200" b="0" i="1" u="sng" kern="1200" dirty="0">
                <a:solidFill>
                  <a:schemeClr val="tx1"/>
                </a:solidFill>
                <a:effectLst/>
                <a:latin typeface="+mn-lt"/>
                <a:ea typeface="+mn-ea"/>
                <a:cs typeface="+mn-cs"/>
              </a:rPr>
              <a:t>has in these last days spoken to us by His Son</a:t>
            </a:r>
            <a:r>
              <a:rPr lang="en-US" sz="1200" b="0" i="1" kern="1200" dirty="0">
                <a:solidFill>
                  <a:schemeClr val="tx1"/>
                </a:solidFill>
                <a:effectLst/>
                <a:latin typeface="+mn-lt"/>
                <a:ea typeface="+mn-ea"/>
                <a:cs typeface="+mn-cs"/>
              </a:rPr>
              <a:t>, whom He has appointed heir of all things, through whom also He made the worlds.”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accept the Bible as being both verbally inspired and infallible in content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Peter 1:20-21), </a:t>
            </a:r>
            <a:r>
              <a:rPr lang="en-US" sz="1200" b="0" i="1" kern="1200" dirty="0">
                <a:solidFill>
                  <a:schemeClr val="tx1"/>
                </a:solidFill>
                <a:effectLst/>
                <a:latin typeface="+mn-lt"/>
                <a:ea typeface="+mn-ea"/>
                <a:cs typeface="+mn-cs"/>
              </a:rPr>
              <a:t>“…no prophecy of Scripture is of any private interpretation, </a:t>
            </a:r>
            <a:r>
              <a:rPr lang="en-US" sz="1200" b="0" i="1" kern="1200" baseline="30000" dirty="0">
                <a:solidFill>
                  <a:schemeClr val="tx1"/>
                </a:solidFill>
                <a:effectLst/>
                <a:latin typeface="+mn-lt"/>
                <a:ea typeface="+mn-ea"/>
                <a:cs typeface="+mn-cs"/>
              </a:rPr>
              <a:t>21</a:t>
            </a:r>
            <a:r>
              <a:rPr lang="en-US" sz="1200" b="0" i="1" kern="1200" dirty="0">
                <a:solidFill>
                  <a:schemeClr val="tx1"/>
                </a:solidFill>
                <a:effectLst/>
                <a:latin typeface="+mn-lt"/>
                <a:ea typeface="+mn-ea"/>
                <a:cs typeface="+mn-cs"/>
              </a:rPr>
              <a:t> for prophecy never came by the will of man, but holy men of God spoke as they were moved by the Holy Spirit.”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Consequently, when the Bible speaks upon any given subject, its pronouncement is accepted as final.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By its own testimony, no one may with impunity alter a single word of it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(Proverbs 30:5-6), </a:t>
            </a:r>
            <a:r>
              <a:rPr lang="en-US" sz="1200" b="0" i="1" kern="1200" dirty="0">
                <a:solidFill>
                  <a:schemeClr val="tx1"/>
                </a:solidFill>
                <a:effectLst/>
                <a:latin typeface="+mn-lt"/>
                <a:ea typeface="+mn-ea"/>
                <a:cs typeface="+mn-cs"/>
              </a:rPr>
              <a:t>“Every word of God is pure; He is a shield to those who put their trust in Him. </a:t>
            </a:r>
            <a:r>
              <a:rPr lang="en-US" sz="1200" b="0" i="1" kern="1200" baseline="30000" dirty="0">
                <a:solidFill>
                  <a:schemeClr val="tx1"/>
                </a:solidFill>
                <a:effectLst/>
                <a:latin typeface="+mn-lt"/>
                <a:ea typeface="+mn-ea"/>
                <a:cs typeface="+mn-cs"/>
              </a:rPr>
              <a:t>6 </a:t>
            </a:r>
            <a:r>
              <a:rPr lang="en-US" sz="1200" b="0" i="1" kern="1200" dirty="0">
                <a:solidFill>
                  <a:schemeClr val="tx1"/>
                </a:solidFill>
                <a:effectLst/>
                <a:latin typeface="+mn-lt"/>
                <a:ea typeface="+mn-ea"/>
                <a:cs typeface="+mn-cs"/>
              </a:rPr>
              <a:t>Do not add to His words, lest He rebuke you, and you be found a liar.”</a:t>
            </a:r>
          </a:p>
          <a:p>
            <a:pPr marL="0" lvl="0" indent="0">
              <a:buFont typeface="Arial" panose="020B0604020202020204" pitchFamily="34" charset="0"/>
              <a:buNone/>
            </a:pPr>
            <a:r>
              <a:rPr lang="en-US" sz="1200" b="1" i="0" kern="1200" dirty="0">
                <a:solidFill>
                  <a:schemeClr val="tx1"/>
                </a:solidFill>
                <a:effectLst/>
                <a:latin typeface="+mn-lt"/>
                <a:ea typeface="+mn-ea"/>
                <a:cs typeface="+mn-cs"/>
              </a:rPr>
              <a:t>(Revelation 22:18-19), </a:t>
            </a:r>
            <a:r>
              <a:rPr lang="en-US" sz="1200" b="0" i="1" kern="1200" dirty="0">
                <a:solidFill>
                  <a:schemeClr val="tx1"/>
                </a:solidFill>
                <a:effectLst/>
                <a:latin typeface="+mn-lt"/>
                <a:ea typeface="+mn-ea"/>
                <a:cs typeface="+mn-cs"/>
              </a:rPr>
              <a:t>“For I testify to everyone who hears the words of the prophecy of this </a:t>
            </a:r>
            <a:r>
              <a:rPr lang="en-US" sz="1200" b="0" i="1" kern="1200" dirty="0" err="1">
                <a:solidFill>
                  <a:schemeClr val="tx1"/>
                </a:solidFill>
                <a:effectLst/>
                <a:latin typeface="+mn-lt"/>
                <a:ea typeface="+mn-ea"/>
                <a:cs typeface="+mn-cs"/>
              </a:rPr>
              <a:t>book:If</a:t>
            </a:r>
            <a:r>
              <a:rPr lang="en-US" sz="1200" b="0" i="1" kern="1200" dirty="0">
                <a:solidFill>
                  <a:schemeClr val="tx1"/>
                </a:solidFill>
                <a:effectLst/>
                <a:latin typeface="+mn-lt"/>
                <a:ea typeface="+mn-ea"/>
                <a:cs typeface="+mn-cs"/>
              </a:rPr>
              <a:t> anyone adds to these things, God will add to him the plagues that are written in this book; </a:t>
            </a:r>
            <a:r>
              <a:rPr lang="en-US" sz="1200" b="0" i="1" kern="1200" baseline="30000" dirty="0">
                <a:solidFill>
                  <a:schemeClr val="tx1"/>
                </a:solidFill>
                <a:effectLst/>
                <a:latin typeface="+mn-lt"/>
                <a:ea typeface="+mn-ea"/>
                <a:cs typeface="+mn-cs"/>
              </a:rPr>
              <a:t>19</a:t>
            </a:r>
            <a:r>
              <a:rPr lang="en-US" sz="1200" b="0" i="1" kern="1200" dirty="0">
                <a:solidFill>
                  <a:schemeClr val="tx1"/>
                </a:solidFill>
                <a:effectLst/>
                <a:latin typeface="+mn-lt"/>
                <a:ea typeface="+mn-ea"/>
                <a:cs typeface="+mn-cs"/>
              </a:rPr>
              <a:t> and if anyone takes away from the words of the book of this prophecy, God shall take away his part from the Book of Life, from the holy city, and from the things which are written in this book.”</a:t>
            </a:r>
          </a:p>
          <a:p>
            <a:endParaRPr lang="en-US" dirty="0"/>
          </a:p>
        </p:txBody>
      </p:sp>
      <p:sp>
        <p:nvSpPr>
          <p:cNvPr id="4" name="Slide Number Placeholder 3"/>
          <p:cNvSpPr>
            <a:spLocks noGrp="1"/>
          </p:cNvSpPr>
          <p:nvPr>
            <p:ph type="sldNum" sz="quarter" idx="10"/>
          </p:nvPr>
        </p:nvSpPr>
        <p:spPr/>
        <p:txBody>
          <a:bodyPr/>
          <a:lstStyle/>
          <a:p>
            <a:fld id="{CFB7201C-5AF0-4562-A3C0-E405CBFB6654}" type="slidenum">
              <a:rPr lang="en-US" smtClean="0"/>
              <a:t>5</a:t>
            </a:fld>
            <a:endParaRPr lang="en-US"/>
          </a:p>
        </p:txBody>
      </p:sp>
    </p:spTree>
    <p:extLst>
      <p:ext uri="{BB962C8B-B14F-4D97-AF65-F5344CB8AC3E}">
        <p14:creationId xmlns:p14="http://schemas.microsoft.com/office/powerpoint/2010/main" val="137382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Our Plea for Unity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plead for unity among all who obediently respond to the doctrines and commandments given in the New Testament.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Such is in harmony with the prayer of Jesus and the pleadings of the apostle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(John. 17:20-21), </a:t>
            </a:r>
            <a:r>
              <a:rPr lang="en-US" sz="1200" b="0" i="1" kern="1200" dirty="0">
                <a:solidFill>
                  <a:schemeClr val="tx1"/>
                </a:solidFill>
                <a:effectLst/>
                <a:latin typeface="+mn-lt"/>
                <a:ea typeface="+mn-ea"/>
                <a:cs typeface="+mn-cs"/>
              </a:rPr>
              <a:t>“" I do not pray for these alone, but also for those who will believe in Me through their word; </a:t>
            </a:r>
            <a:r>
              <a:rPr lang="en-US" sz="1200" b="0" i="1" kern="1200" baseline="30000" dirty="0">
                <a:solidFill>
                  <a:schemeClr val="tx1"/>
                </a:solidFill>
                <a:effectLst/>
                <a:latin typeface="+mn-lt"/>
                <a:ea typeface="+mn-ea"/>
                <a:cs typeface="+mn-cs"/>
              </a:rPr>
              <a:t>21</a:t>
            </a:r>
            <a:r>
              <a:rPr lang="en-US" sz="1200" b="0" i="1" kern="1200" dirty="0">
                <a:solidFill>
                  <a:schemeClr val="tx1"/>
                </a:solidFill>
                <a:effectLst/>
                <a:latin typeface="+mn-lt"/>
                <a:ea typeface="+mn-ea"/>
                <a:cs typeface="+mn-cs"/>
              </a:rPr>
              <a:t> that they all may be one, as You, Father, are in Me, and I in You; that they also may be one in Us, that the world may believe that You sent Me.”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Corinthians 1:10), </a:t>
            </a:r>
            <a:r>
              <a:rPr lang="en-US" sz="1200" b="0" i="1" kern="1200" dirty="0">
                <a:solidFill>
                  <a:schemeClr val="tx1"/>
                </a:solidFill>
                <a:effectLst/>
                <a:latin typeface="+mn-lt"/>
                <a:ea typeface="+mn-ea"/>
                <a:cs typeface="+mn-cs"/>
              </a:rPr>
              <a:t>“Now I plead with you, brethren, by the name of our Lord Jesus Christ, that you all speak the same thing, and that there be no divisions among you, but that you be perfectly joined together in the same mind and in the same judgment.”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consider such unity to be possible, or Jesus would not have prayed for it.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also note that unity and love for each other was a mark of discipleship in the early churches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(John 13:34-35), </a:t>
            </a:r>
            <a:r>
              <a:rPr lang="en-US" sz="1200" b="0" i="1" kern="1200" dirty="0">
                <a:solidFill>
                  <a:schemeClr val="tx1"/>
                </a:solidFill>
                <a:effectLst/>
                <a:latin typeface="+mn-lt"/>
                <a:ea typeface="+mn-ea"/>
                <a:cs typeface="+mn-cs"/>
              </a:rPr>
              <a:t>“A new commandment I give to you, that you love one another; as I have loved you, that you also love one another. </a:t>
            </a:r>
            <a:r>
              <a:rPr lang="en-US" sz="1200" b="0" i="1" kern="1200" baseline="30000" dirty="0">
                <a:solidFill>
                  <a:schemeClr val="tx1"/>
                </a:solidFill>
                <a:effectLst/>
                <a:latin typeface="+mn-lt"/>
                <a:ea typeface="+mn-ea"/>
                <a:cs typeface="+mn-cs"/>
              </a:rPr>
              <a:t>35</a:t>
            </a:r>
            <a:r>
              <a:rPr lang="en-US" sz="1200" b="0" i="1" kern="1200" dirty="0">
                <a:solidFill>
                  <a:schemeClr val="tx1"/>
                </a:solidFill>
                <a:effectLst/>
                <a:latin typeface="+mn-lt"/>
                <a:ea typeface="+mn-ea"/>
                <a:cs typeface="+mn-cs"/>
              </a:rPr>
              <a:t> By this all will know that you are My disciples, if you have love for one another."</a:t>
            </a:r>
          </a:p>
          <a:p>
            <a:pPr marL="0" lvl="0" indent="0">
              <a:buFont typeface="Arial" panose="020B0604020202020204" pitchFamily="34" charset="0"/>
              <a:buNone/>
            </a:pPr>
            <a:r>
              <a:rPr lang="en-US" sz="1200" b="1" i="0" kern="1200" dirty="0">
                <a:solidFill>
                  <a:schemeClr val="tx1"/>
                </a:solidFill>
                <a:effectLst/>
                <a:latin typeface="+mn-lt"/>
                <a:ea typeface="+mn-ea"/>
                <a:cs typeface="+mn-cs"/>
              </a:rPr>
              <a:t>(Acts 2:44-46), </a:t>
            </a:r>
            <a:r>
              <a:rPr lang="en-US" sz="1200" b="0" i="1" kern="1200" dirty="0">
                <a:solidFill>
                  <a:schemeClr val="tx1"/>
                </a:solidFill>
                <a:effectLst/>
                <a:latin typeface="+mn-lt"/>
                <a:ea typeface="+mn-ea"/>
                <a:cs typeface="+mn-cs"/>
              </a:rPr>
              <a:t>“Now all who believed were together, and had all things in common, </a:t>
            </a:r>
            <a:r>
              <a:rPr lang="en-US" sz="1200" b="0" i="1" kern="1200" baseline="30000" dirty="0">
                <a:solidFill>
                  <a:schemeClr val="tx1"/>
                </a:solidFill>
                <a:effectLst/>
                <a:latin typeface="+mn-lt"/>
                <a:ea typeface="+mn-ea"/>
                <a:cs typeface="+mn-cs"/>
              </a:rPr>
              <a:t>45</a:t>
            </a:r>
            <a:r>
              <a:rPr lang="en-US" sz="1200" b="0" i="1" kern="1200" dirty="0">
                <a:solidFill>
                  <a:schemeClr val="tx1"/>
                </a:solidFill>
                <a:effectLst/>
                <a:latin typeface="+mn-lt"/>
                <a:ea typeface="+mn-ea"/>
                <a:cs typeface="+mn-cs"/>
              </a:rPr>
              <a:t> and sold their possessions and goods, and divided them among all, as anyone had need. </a:t>
            </a:r>
            <a:r>
              <a:rPr lang="en-US" sz="1200" b="0" i="1" kern="1200" baseline="30000" dirty="0">
                <a:solidFill>
                  <a:schemeClr val="tx1"/>
                </a:solidFill>
                <a:effectLst/>
                <a:latin typeface="+mn-lt"/>
                <a:ea typeface="+mn-ea"/>
                <a:cs typeface="+mn-cs"/>
              </a:rPr>
              <a:t>46</a:t>
            </a:r>
            <a:r>
              <a:rPr lang="en-US" sz="1200" b="0" i="1" kern="1200" dirty="0">
                <a:solidFill>
                  <a:schemeClr val="tx1"/>
                </a:solidFill>
                <a:effectLst/>
                <a:latin typeface="+mn-lt"/>
                <a:ea typeface="+mn-ea"/>
                <a:cs typeface="+mn-cs"/>
              </a:rPr>
              <a:t> So continuing daily with one accord in the temple, and breaking bread from house to house, they ate their food with gladness and simplicity of heart”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And since division has always been the result of departure from </a:t>
            </a:r>
            <a:r>
              <a:rPr lang="en-US" sz="1200" b="0" i="1" kern="1200" dirty="0">
                <a:solidFill>
                  <a:schemeClr val="tx1"/>
                </a:solidFill>
                <a:effectLst/>
                <a:latin typeface="+mn-lt"/>
                <a:ea typeface="+mn-ea"/>
                <a:cs typeface="+mn-cs"/>
              </a:rPr>
              <a:t>“the faith which was once delivered unto the saints” </a:t>
            </a:r>
            <a:r>
              <a:rPr lang="en-US" sz="1200" b="1" i="0" kern="1200" dirty="0">
                <a:solidFill>
                  <a:schemeClr val="tx1"/>
                </a:solidFill>
                <a:effectLst/>
                <a:latin typeface="+mn-lt"/>
                <a:ea typeface="+mn-ea"/>
                <a:cs typeface="+mn-cs"/>
              </a:rPr>
              <a:t>(Jude 3),…</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…We believe that division can be healed by a return to the revealed word of God.</a:t>
            </a:r>
          </a:p>
          <a:p>
            <a:endParaRPr lang="en-US" dirty="0"/>
          </a:p>
        </p:txBody>
      </p:sp>
      <p:sp>
        <p:nvSpPr>
          <p:cNvPr id="4" name="Slide Number Placeholder 3"/>
          <p:cNvSpPr>
            <a:spLocks noGrp="1"/>
          </p:cNvSpPr>
          <p:nvPr>
            <p:ph type="sldNum" sz="quarter" idx="10"/>
          </p:nvPr>
        </p:nvSpPr>
        <p:spPr/>
        <p:txBody>
          <a:bodyPr/>
          <a:lstStyle/>
          <a:p>
            <a:fld id="{CFB7201C-5AF0-4562-A3C0-E405CBFB6654}" type="slidenum">
              <a:rPr lang="en-US" smtClean="0"/>
              <a:t>6</a:t>
            </a:fld>
            <a:endParaRPr lang="en-US"/>
          </a:p>
        </p:txBody>
      </p:sp>
    </p:spTree>
    <p:extLst>
      <p:ext uri="{BB962C8B-B14F-4D97-AF65-F5344CB8AC3E}">
        <p14:creationId xmlns:p14="http://schemas.microsoft.com/office/powerpoint/2010/main" val="247801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many other things we could add that denominations are and do today.</a:t>
            </a:r>
          </a:p>
          <a:p>
            <a:pPr marL="628650" lvl="1" indent="-171450">
              <a:buFont typeface="Arial" panose="020B0604020202020204" pitchFamily="34" charset="0"/>
              <a:buChar char="•"/>
            </a:pPr>
            <a:r>
              <a:rPr lang="en-US" dirty="0"/>
              <a:t>The church of Christ is the institution established by the Lord on Pentecost</a:t>
            </a:r>
          </a:p>
          <a:p>
            <a:pPr marL="628650" lvl="1" indent="-171450">
              <a:buFont typeface="Arial" panose="020B0604020202020204" pitchFamily="34" charset="0"/>
              <a:buChar char="•"/>
            </a:pPr>
            <a:r>
              <a:rPr lang="en-US" dirty="0"/>
              <a:t>It is the same church it was in the first century</a:t>
            </a:r>
          </a:p>
          <a:p>
            <a:pPr marL="628650" lvl="1" indent="-171450">
              <a:buFont typeface="Arial" panose="020B0604020202020204" pitchFamily="34" charset="0"/>
              <a:buChar char="•"/>
            </a:pPr>
            <a:r>
              <a:rPr lang="en-US" dirty="0"/>
              <a:t>It’s work, worship, &amp; organization has not changed</a:t>
            </a:r>
          </a:p>
          <a:p>
            <a:pPr marL="628650" lvl="1" indent="-171450">
              <a:buFont typeface="Arial" panose="020B0604020202020204" pitchFamily="34" charset="0"/>
              <a:buChar char="•"/>
            </a:pPr>
            <a:r>
              <a:rPr lang="en-US" dirty="0"/>
              <a:t>The mean’s of obtaining membership in it is the same as well!</a:t>
            </a:r>
          </a:p>
          <a:p>
            <a:pPr marL="0" lvl="0" indent="0">
              <a:buFont typeface="Arial" panose="020B0604020202020204" pitchFamily="34" charset="0"/>
              <a:buNone/>
            </a:pPr>
            <a:r>
              <a:rPr lang="en-US" b="1" dirty="0"/>
              <a:t>Will you obey the gospel of our Lord?</a:t>
            </a:r>
          </a:p>
        </p:txBody>
      </p:sp>
      <p:sp>
        <p:nvSpPr>
          <p:cNvPr id="4" name="Slide Number Placeholder 3"/>
          <p:cNvSpPr>
            <a:spLocks noGrp="1"/>
          </p:cNvSpPr>
          <p:nvPr>
            <p:ph type="sldNum" sz="quarter" idx="10"/>
          </p:nvPr>
        </p:nvSpPr>
        <p:spPr/>
        <p:txBody>
          <a:bodyPr/>
          <a:lstStyle/>
          <a:p>
            <a:fld id="{CFB7201C-5AF0-4562-A3C0-E405CBFB6654}" type="slidenum">
              <a:rPr lang="en-US" smtClean="0"/>
              <a:t>7</a:t>
            </a:fld>
            <a:endParaRPr lang="en-US"/>
          </a:p>
        </p:txBody>
      </p:sp>
    </p:spTree>
    <p:extLst>
      <p:ext uri="{BB962C8B-B14F-4D97-AF65-F5344CB8AC3E}">
        <p14:creationId xmlns:p14="http://schemas.microsoft.com/office/powerpoint/2010/main" val="136492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BA6E-956E-4715-9C52-7F8CF3BEA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E920FB-BE35-4D59-80DD-E8D564610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5ACB6-C4D0-43FB-BAE9-8AB46F96A7D9}"/>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5" name="Footer Placeholder 4">
            <a:extLst>
              <a:ext uri="{FF2B5EF4-FFF2-40B4-BE49-F238E27FC236}">
                <a16:creationId xmlns:a16="http://schemas.microsoft.com/office/drawing/2014/main" id="{644C9E10-5539-4606-A8E5-EB6493936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FC479-CD89-4BF9-82CB-633918FA299F}"/>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6027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5B09-3A4B-4A50-BE15-C19162D38E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12D18-0E5B-4CB9-B843-DD7483C22A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A7C3-FD9E-4407-A965-08AD2A83D033}"/>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5" name="Footer Placeholder 4">
            <a:extLst>
              <a:ext uri="{FF2B5EF4-FFF2-40B4-BE49-F238E27FC236}">
                <a16:creationId xmlns:a16="http://schemas.microsoft.com/office/drawing/2014/main" id="{76E9A922-A9FF-497E-819C-44AC99D9E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8BE67-6BD6-477B-90E7-DB186B3522A9}"/>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126980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29901-8E0A-45DC-9B62-163742EC32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AF8C7-ECB6-4FA9-A4EE-2243120148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96877-F835-4250-8021-FF9109D4E896}"/>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5" name="Footer Placeholder 4">
            <a:extLst>
              <a:ext uri="{FF2B5EF4-FFF2-40B4-BE49-F238E27FC236}">
                <a16:creationId xmlns:a16="http://schemas.microsoft.com/office/drawing/2014/main" id="{FD975CC9-D1CF-49B2-A2A9-35D418911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7591F-4436-47F0-B789-29D6AF2AFE37}"/>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422279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A51D-AD95-4E1D-89D7-2DB06A0453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ED01B-7EE7-476C-B771-A041BEC057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87F09-BC83-42AD-A3CB-AE85A2F17D9E}"/>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5" name="Footer Placeholder 4">
            <a:extLst>
              <a:ext uri="{FF2B5EF4-FFF2-40B4-BE49-F238E27FC236}">
                <a16:creationId xmlns:a16="http://schemas.microsoft.com/office/drawing/2014/main" id="{CD76B2E9-76B4-494C-9C87-C4536B0FC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9C80E-3645-4222-9EA5-BBED5D711FE4}"/>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50883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3B31-645C-45C4-8461-797DAC511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2E779-EE10-40EC-9881-3FEE3F023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BEF4D6-594D-4A5B-9F07-A8401EFA32AF}"/>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5" name="Footer Placeholder 4">
            <a:extLst>
              <a:ext uri="{FF2B5EF4-FFF2-40B4-BE49-F238E27FC236}">
                <a16:creationId xmlns:a16="http://schemas.microsoft.com/office/drawing/2014/main" id="{51C04483-5ABC-4B1A-A84C-265D309C8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F2D13-0F09-4376-A4BF-9A6D1DEF3277}"/>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240906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096D-9B06-4DF9-B296-7AC166530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37C94-16E4-4D30-9DA6-F7D3E007FB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EE1684-146F-4D58-9652-D1F8CE3903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40DE99-81EF-4A66-B09D-6F2C0BF93EEE}"/>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6" name="Footer Placeholder 5">
            <a:extLst>
              <a:ext uri="{FF2B5EF4-FFF2-40B4-BE49-F238E27FC236}">
                <a16:creationId xmlns:a16="http://schemas.microsoft.com/office/drawing/2014/main" id="{0754305C-3E5A-4FDA-BAC5-EB635288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DC7A3-96EB-4ABF-89E7-602D68EE95A9}"/>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290368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B515-90E9-44E9-8798-143B16ED5B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40BED-0225-45A4-A000-53A8F65C9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D76EC5-7FF5-48D2-8206-B4756252DC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A016E7-DE80-4BB3-849B-B3D564A9B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6D83BB-1610-4F90-8605-0B15BA9A4A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76C0A-5695-4F1F-9AE8-B6703D336AC7}"/>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8" name="Footer Placeholder 7">
            <a:extLst>
              <a:ext uri="{FF2B5EF4-FFF2-40B4-BE49-F238E27FC236}">
                <a16:creationId xmlns:a16="http://schemas.microsoft.com/office/drawing/2014/main" id="{80EA4E17-8A63-48C0-B076-CBCDD76618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851233-B85B-4637-9570-2BBB949EE786}"/>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332073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81F8-FC16-49D9-9508-9C906565B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0FBC37-B344-47F8-8292-EA298EB2C88C}"/>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4" name="Footer Placeholder 3">
            <a:extLst>
              <a:ext uri="{FF2B5EF4-FFF2-40B4-BE49-F238E27FC236}">
                <a16:creationId xmlns:a16="http://schemas.microsoft.com/office/drawing/2014/main" id="{B5CE2C19-9127-449B-9ED7-D87A9D5928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4D9FE9-1454-4135-896F-9ABD038799AF}"/>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418197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771C8-92E0-4E33-840B-EC91D3245ED0}"/>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3" name="Footer Placeholder 2">
            <a:extLst>
              <a:ext uri="{FF2B5EF4-FFF2-40B4-BE49-F238E27FC236}">
                <a16:creationId xmlns:a16="http://schemas.microsoft.com/office/drawing/2014/main" id="{F12FCD23-F078-4FDA-84A3-D2D34F47CA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6ECACA-E9F2-481E-A2C6-37875930A407}"/>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206509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9448-7791-4275-9E50-C2A633329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2AAF3F-CBF4-4C94-8780-B634DF6B6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D63B6B-BFDE-4C69-A96F-5BA8C77C9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BA8603-8010-401D-AA36-B0F092F44B98}"/>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6" name="Footer Placeholder 5">
            <a:extLst>
              <a:ext uri="{FF2B5EF4-FFF2-40B4-BE49-F238E27FC236}">
                <a16:creationId xmlns:a16="http://schemas.microsoft.com/office/drawing/2014/main" id="{398ED9CD-6F45-4FC7-8C66-AED93E7F2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AEF28-59EE-4B11-98D7-081AEACD3B9D}"/>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278367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03C9-C8E9-4377-82BD-673963CE4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A32D7-B6EE-45F1-B822-BFA67795C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2CA0FB-3C36-41BB-8B6A-B5818FCC5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9C6CB3-890D-4ED8-AFA3-14A605391035}"/>
              </a:ext>
            </a:extLst>
          </p:cNvPr>
          <p:cNvSpPr>
            <a:spLocks noGrp="1"/>
          </p:cNvSpPr>
          <p:nvPr>
            <p:ph type="dt" sz="half" idx="10"/>
          </p:nvPr>
        </p:nvSpPr>
        <p:spPr/>
        <p:txBody>
          <a:bodyPr/>
          <a:lstStyle/>
          <a:p>
            <a:fld id="{C95F74EA-6ED0-49E3-88BF-4A42BA5053B9}" type="datetimeFigureOut">
              <a:rPr lang="en-US" smtClean="0"/>
              <a:t>6/25/2017</a:t>
            </a:fld>
            <a:endParaRPr lang="en-US"/>
          </a:p>
        </p:txBody>
      </p:sp>
      <p:sp>
        <p:nvSpPr>
          <p:cNvPr id="6" name="Footer Placeholder 5">
            <a:extLst>
              <a:ext uri="{FF2B5EF4-FFF2-40B4-BE49-F238E27FC236}">
                <a16:creationId xmlns:a16="http://schemas.microsoft.com/office/drawing/2014/main" id="{8B6C3CE7-775B-4310-9A92-8459400AB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AEE26-3332-4AF5-A1AE-E7EDDC884539}"/>
              </a:ext>
            </a:extLst>
          </p:cNvPr>
          <p:cNvSpPr>
            <a:spLocks noGrp="1"/>
          </p:cNvSpPr>
          <p:nvPr>
            <p:ph type="sldNum" sz="quarter" idx="12"/>
          </p:nvPr>
        </p:nvSpPr>
        <p:spPr/>
        <p:txBody>
          <a:bodyPr/>
          <a:lstStyle/>
          <a:p>
            <a:fld id="{39167C6D-7BEE-43CD-BA46-81B94BC0BB9E}" type="slidenum">
              <a:rPr lang="en-US" smtClean="0"/>
              <a:t>‹#›</a:t>
            </a:fld>
            <a:endParaRPr lang="en-US"/>
          </a:p>
        </p:txBody>
      </p:sp>
    </p:spTree>
    <p:extLst>
      <p:ext uri="{BB962C8B-B14F-4D97-AF65-F5344CB8AC3E}">
        <p14:creationId xmlns:p14="http://schemas.microsoft.com/office/powerpoint/2010/main" val="189969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8D547-C1E8-41FF-AC3F-A9871834C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F3AA21-5ED9-4829-8C09-29F855BA7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E126A-5E0E-4A3D-A0A4-A6B54A96B3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F74EA-6ED0-49E3-88BF-4A42BA5053B9}" type="datetimeFigureOut">
              <a:rPr lang="en-US" smtClean="0"/>
              <a:t>6/25/2017</a:t>
            </a:fld>
            <a:endParaRPr lang="en-US"/>
          </a:p>
        </p:txBody>
      </p:sp>
      <p:sp>
        <p:nvSpPr>
          <p:cNvPr id="5" name="Footer Placeholder 4">
            <a:extLst>
              <a:ext uri="{FF2B5EF4-FFF2-40B4-BE49-F238E27FC236}">
                <a16:creationId xmlns:a16="http://schemas.microsoft.com/office/drawing/2014/main" id="{29FEF950-8369-4840-89CC-87070FDD5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1083A5-D1B9-4B47-B1CA-9DE476358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67C6D-7BEE-43CD-BA46-81B94BC0BB9E}" type="slidenum">
              <a:rPr lang="en-US" smtClean="0"/>
              <a:t>‹#›</a:t>
            </a:fld>
            <a:endParaRPr lang="en-US"/>
          </a:p>
        </p:txBody>
      </p:sp>
    </p:spTree>
    <p:extLst>
      <p:ext uri="{BB962C8B-B14F-4D97-AF65-F5344CB8AC3E}">
        <p14:creationId xmlns:p14="http://schemas.microsoft.com/office/powerpoint/2010/main" val="826355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0DF14-759E-46C5-AED2-F9FFF46CB9D4}"/>
              </a:ext>
            </a:extLst>
          </p:cNvPr>
          <p:cNvPicPr>
            <a:picLocks noChangeAspect="1"/>
          </p:cNvPicPr>
          <p:nvPr/>
        </p:nvPicPr>
        <p:blipFill>
          <a:blip r:embed="rId3"/>
          <a:stretch>
            <a:fillRect/>
          </a:stretch>
        </p:blipFill>
        <p:spPr>
          <a:xfrm>
            <a:off x="710067" y="1014680"/>
            <a:ext cx="10828793" cy="5921825"/>
          </a:xfrm>
          <a:prstGeom prst="rect">
            <a:avLst/>
          </a:prstGeom>
        </p:spPr>
      </p:pic>
      <p:sp>
        <p:nvSpPr>
          <p:cNvPr id="2" name="Title 1">
            <a:extLst>
              <a:ext uri="{FF2B5EF4-FFF2-40B4-BE49-F238E27FC236}">
                <a16:creationId xmlns:a16="http://schemas.microsoft.com/office/drawing/2014/main" id="{26DD4118-6451-43FF-A038-9C1350A4CBDD}"/>
              </a:ext>
            </a:extLst>
          </p:cNvPr>
          <p:cNvSpPr>
            <a:spLocks noGrp="1"/>
          </p:cNvSpPr>
          <p:nvPr>
            <p:ph type="ctrTitle"/>
          </p:nvPr>
        </p:nvSpPr>
        <p:spPr>
          <a:xfrm>
            <a:off x="1524000" y="138688"/>
            <a:ext cx="9144000" cy="1011239"/>
          </a:xfrm>
          <a:effectLst>
            <a:outerShdw blurRad="50800" dist="38100" dir="5400000" algn="t" rotWithShape="0">
              <a:prstClr val="black">
                <a:alpha val="40000"/>
              </a:prstClr>
            </a:outerShdw>
          </a:effectLst>
        </p:spPr>
        <p:txBody>
          <a:bodyPr anchor="t"/>
          <a:lstStyle/>
          <a:p>
            <a:r>
              <a:rPr lang="en-US" b="1"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erlin Sans FB Demi" panose="020E0802020502020306" pitchFamily="34" charset="0"/>
              </a:rPr>
              <a:t>some facts about the</a:t>
            </a:r>
          </a:p>
        </p:txBody>
      </p:sp>
      <p:sp>
        <p:nvSpPr>
          <p:cNvPr id="3" name="Subtitle 2">
            <a:extLst>
              <a:ext uri="{FF2B5EF4-FFF2-40B4-BE49-F238E27FC236}">
                <a16:creationId xmlns:a16="http://schemas.microsoft.com/office/drawing/2014/main" id="{20A83868-A5BC-46CB-B2C0-5D317D090ED3}"/>
              </a:ext>
            </a:extLst>
          </p:cNvPr>
          <p:cNvSpPr>
            <a:spLocks noGrp="1"/>
          </p:cNvSpPr>
          <p:nvPr>
            <p:ph type="subTitle" idx="1"/>
          </p:nvPr>
        </p:nvSpPr>
        <p:spPr>
          <a:xfrm>
            <a:off x="3477491" y="2429955"/>
            <a:ext cx="5320146" cy="665018"/>
          </a:xfrm>
        </p:spPr>
        <p:txBody>
          <a:bodyPr>
            <a:normAutofit lnSpcReduction="10000"/>
          </a:bodyPr>
          <a:lstStyle/>
          <a:p>
            <a:r>
              <a:rPr lang="en-US" sz="4400" b="1" dirty="0">
                <a:latin typeface="Berlin Sans FB Demi" panose="020E0802020502020306" pitchFamily="34" charset="0"/>
              </a:rPr>
              <a:t>church of Christ</a:t>
            </a:r>
          </a:p>
        </p:txBody>
      </p:sp>
      <p:sp>
        <p:nvSpPr>
          <p:cNvPr id="5" name="TextBox 4">
            <a:extLst>
              <a:ext uri="{FF2B5EF4-FFF2-40B4-BE49-F238E27FC236}">
                <a16:creationId xmlns:a16="http://schemas.microsoft.com/office/drawing/2014/main" id="{F9DDDFAC-026A-4EA0-8213-BB6DB08B83FA}"/>
              </a:ext>
            </a:extLst>
          </p:cNvPr>
          <p:cNvSpPr txBox="1"/>
          <p:nvPr/>
        </p:nvSpPr>
        <p:spPr>
          <a:xfrm>
            <a:off x="3330864" y="3404220"/>
            <a:ext cx="5648036" cy="2677656"/>
          </a:xfrm>
          <a:prstGeom prst="rect">
            <a:avLst/>
          </a:prstGeom>
          <a:noFill/>
        </p:spPr>
        <p:txBody>
          <a:bodyPr wrap="square" rtlCol="0">
            <a:spAutoFit/>
          </a:bodyPr>
          <a:lstStyle/>
          <a:p>
            <a:pPr indent="228600"/>
            <a:r>
              <a:rPr lang="en-US" sz="4000" b="1" dirty="0"/>
              <a:t>“Greet one another with a holy kiss. The churches of Christ greet you.”</a:t>
            </a:r>
          </a:p>
          <a:p>
            <a:endParaRPr lang="en-US" sz="800" dirty="0"/>
          </a:p>
          <a:p>
            <a:r>
              <a:rPr lang="en-US" sz="4000" dirty="0"/>
              <a:t>                     </a:t>
            </a:r>
            <a:r>
              <a:rPr lang="en-US" sz="3600" dirty="0"/>
              <a:t>Romans 16:16</a:t>
            </a:r>
          </a:p>
        </p:txBody>
      </p:sp>
    </p:spTree>
    <p:extLst>
      <p:ext uri="{BB962C8B-B14F-4D97-AF65-F5344CB8AC3E}">
        <p14:creationId xmlns:p14="http://schemas.microsoft.com/office/powerpoint/2010/main" val="406394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0DF14-759E-46C5-AED2-F9FFF46CB9D4}"/>
              </a:ext>
            </a:extLst>
          </p:cNvPr>
          <p:cNvPicPr>
            <a:picLocks noChangeAspect="1"/>
          </p:cNvPicPr>
          <p:nvPr/>
        </p:nvPicPr>
        <p:blipFill>
          <a:blip r:embed="rId3"/>
          <a:stretch>
            <a:fillRect/>
          </a:stretch>
        </p:blipFill>
        <p:spPr>
          <a:xfrm>
            <a:off x="0" y="269199"/>
            <a:ext cx="12191999" cy="6667307"/>
          </a:xfrm>
          <a:prstGeom prst="rect">
            <a:avLst/>
          </a:prstGeom>
        </p:spPr>
      </p:pic>
      <p:sp>
        <p:nvSpPr>
          <p:cNvPr id="3" name="Subtitle 2">
            <a:extLst>
              <a:ext uri="{FF2B5EF4-FFF2-40B4-BE49-F238E27FC236}">
                <a16:creationId xmlns:a16="http://schemas.microsoft.com/office/drawing/2014/main" id="{20A83868-A5BC-46CB-B2C0-5D317D090ED3}"/>
              </a:ext>
            </a:extLst>
          </p:cNvPr>
          <p:cNvSpPr>
            <a:spLocks noGrp="1"/>
          </p:cNvSpPr>
          <p:nvPr>
            <p:ph type="subTitle" idx="1"/>
          </p:nvPr>
        </p:nvSpPr>
        <p:spPr>
          <a:xfrm>
            <a:off x="3477491" y="1806496"/>
            <a:ext cx="5320146" cy="909344"/>
          </a:xfrm>
        </p:spPr>
        <p:txBody>
          <a:bodyPr>
            <a:normAutofit/>
          </a:bodyPr>
          <a:lstStyle/>
          <a:p>
            <a:r>
              <a:rPr lang="en-US" sz="4800" b="1" dirty="0">
                <a:latin typeface="Berlin Sans FB Demi" panose="020E0802020502020306" pitchFamily="34" charset="0"/>
              </a:rPr>
              <a:t>church of Christ</a:t>
            </a:r>
          </a:p>
        </p:txBody>
      </p:sp>
      <p:sp>
        <p:nvSpPr>
          <p:cNvPr id="5" name="TextBox 4">
            <a:extLst>
              <a:ext uri="{FF2B5EF4-FFF2-40B4-BE49-F238E27FC236}">
                <a16:creationId xmlns:a16="http://schemas.microsoft.com/office/drawing/2014/main" id="{F9DDDFAC-026A-4EA0-8213-BB6DB08B83FA}"/>
              </a:ext>
            </a:extLst>
          </p:cNvPr>
          <p:cNvSpPr txBox="1"/>
          <p:nvPr/>
        </p:nvSpPr>
        <p:spPr>
          <a:xfrm>
            <a:off x="3077737" y="3077733"/>
            <a:ext cx="6110868" cy="2739211"/>
          </a:xfrm>
          <a:prstGeom prst="rect">
            <a:avLst/>
          </a:prstGeom>
          <a:noFill/>
        </p:spPr>
        <p:txBody>
          <a:bodyPr wrap="square" rtlCol="0">
            <a:spAutoFit/>
          </a:bodyPr>
          <a:lstStyle/>
          <a:p>
            <a:pPr algn="ctr"/>
            <a:r>
              <a:rPr lang="en-US" sz="4000" b="1" dirty="0"/>
              <a:t>We strive to be the same church described in the New  Testament</a:t>
            </a:r>
          </a:p>
          <a:p>
            <a:pPr algn="ctr"/>
            <a:endParaRPr lang="en-US" sz="800" b="1" dirty="0"/>
          </a:p>
          <a:p>
            <a:pPr algn="ctr"/>
            <a:endParaRPr lang="en-US" sz="800" dirty="0"/>
          </a:p>
          <a:p>
            <a:pPr algn="ctr"/>
            <a:r>
              <a:rPr lang="en-US" sz="3600" dirty="0"/>
              <a:t>Matthew 16:18; Luke 8:11</a:t>
            </a:r>
          </a:p>
        </p:txBody>
      </p:sp>
    </p:spTree>
    <p:extLst>
      <p:ext uri="{BB962C8B-B14F-4D97-AF65-F5344CB8AC3E}">
        <p14:creationId xmlns:p14="http://schemas.microsoft.com/office/powerpoint/2010/main" val="581374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0DF14-759E-46C5-AED2-F9FFF46CB9D4}"/>
              </a:ext>
            </a:extLst>
          </p:cNvPr>
          <p:cNvPicPr>
            <a:picLocks noChangeAspect="1"/>
          </p:cNvPicPr>
          <p:nvPr/>
        </p:nvPicPr>
        <p:blipFill>
          <a:blip r:embed="rId3"/>
          <a:stretch>
            <a:fillRect/>
          </a:stretch>
        </p:blipFill>
        <p:spPr>
          <a:xfrm>
            <a:off x="0" y="269199"/>
            <a:ext cx="12191999" cy="6667307"/>
          </a:xfrm>
          <a:prstGeom prst="rect">
            <a:avLst/>
          </a:prstGeom>
        </p:spPr>
      </p:pic>
      <p:sp>
        <p:nvSpPr>
          <p:cNvPr id="3" name="Subtitle 2">
            <a:extLst>
              <a:ext uri="{FF2B5EF4-FFF2-40B4-BE49-F238E27FC236}">
                <a16:creationId xmlns:a16="http://schemas.microsoft.com/office/drawing/2014/main" id="{20A83868-A5BC-46CB-B2C0-5D317D090ED3}"/>
              </a:ext>
            </a:extLst>
          </p:cNvPr>
          <p:cNvSpPr>
            <a:spLocks noGrp="1"/>
          </p:cNvSpPr>
          <p:nvPr>
            <p:ph type="subTitle" idx="1"/>
          </p:nvPr>
        </p:nvSpPr>
        <p:spPr>
          <a:xfrm>
            <a:off x="3477491" y="1806496"/>
            <a:ext cx="5320146" cy="909344"/>
          </a:xfrm>
        </p:spPr>
        <p:txBody>
          <a:bodyPr>
            <a:normAutofit/>
          </a:bodyPr>
          <a:lstStyle/>
          <a:p>
            <a:r>
              <a:rPr lang="en-US" sz="4800" b="1" dirty="0">
                <a:latin typeface="Berlin Sans FB Demi" panose="020E0802020502020306" pitchFamily="34" charset="0"/>
              </a:rPr>
              <a:t>church of Christ</a:t>
            </a:r>
          </a:p>
        </p:txBody>
      </p:sp>
      <p:sp>
        <p:nvSpPr>
          <p:cNvPr id="5" name="TextBox 4">
            <a:extLst>
              <a:ext uri="{FF2B5EF4-FFF2-40B4-BE49-F238E27FC236}">
                <a16:creationId xmlns:a16="http://schemas.microsoft.com/office/drawing/2014/main" id="{F9DDDFAC-026A-4EA0-8213-BB6DB08B83FA}"/>
              </a:ext>
            </a:extLst>
          </p:cNvPr>
          <p:cNvSpPr txBox="1"/>
          <p:nvPr/>
        </p:nvSpPr>
        <p:spPr>
          <a:xfrm>
            <a:off x="3077737" y="3077733"/>
            <a:ext cx="6110868" cy="2123658"/>
          </a:xfrm>
          <a:prstGeom prst="rect">
            <a:avLst/>
          </a:prstGeom>
          <a:noFill/>
        </p:spPr>
        <p:txBody>
          <a:bodyPr wrap="square" rtlCol="0">
            <a:spAutoFit/>
          </a:bodyPr>
          <a:lstStyle/>
          <a:p>
            <a:pPr algn="ctr"/>
            <a:r>
              <a:rPr lang="en-US" sz="4000" b="1" dirty="0"/>
              <a:t>Our emphasis is spiritual, not material or social</a:t>
            </a:r>
          </a:p>
          <a:p>
            <a:pPr algn="ctr"/>
            <a:endParaRPr lang="en-US" sz="800" b="1" dirty="0"/>
          </a:p>
          <a:p>
            <a:pPr algn="ctr"/>
            <a:endParaRPr lang="en-US" sz="800" dirty="0"/>
          </a:p>
          <a:p>
            <a:pPr algn="ctr"/>
            <a:r>
              <a:rPr lang="en-US" sz="3600" dirty="0"/>
              <a:t>1 Peter 2:5; 1 Timothy 3:15</a:t>
            </a:r>
          </a:p>
        </p:txBody>
      </p:sp>
    </p:spTree>
    <p:extLst>
      <p:ext uri="{BB962C8B-B14F-4D97-AF65-F5344CB8AC3E}">
        <p14:creationId xmlns:p14="http://schemas.microsoft.com/office/powerpoint/2010/main" val="267055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0DF14-759E-46C5-AED2-F9FFF46CB9D4}"/>
              </a:ext>
            </a:extLst>
          </p:cNvPr>
          <p:cNvPicPr>
            <a:picLocks noChangeAspect="1"/>
          </p:cNvPicPr>
          <p:nvPr/>
        </p:nvPicPr>
        <p:blipFill>
          <a:blip r:embed="rId3"/>
          <a:stretch>
            <a:fillRect/>
          </a:stretch>
        </p:blipFill>
        <p:spPr>
          <a:xfrm>
            <a:off x="0" y="269199"/>
            <a:ext cx="12191999" cy="6667307"/>
          </a:xfrm>
          <a:prstGeom prst="rect">
            <a:avLst/>
          </a:prstGeom>
        </p:spPr>
      </p:pic>
      <p:sp>
        <p:nvSpPr>
          <p:cNvPr id="3" name="Subtitle 2">
            <a:extLst>
              <a:ext uri="{FF2B5EF4-FFF2-40B4-BE49-F238E27FC236}">
                <a16:creationId xmlns:a16="http://schemas.microsoft.com/office/drawing/2014/main" id="{20A83868-A5BC-46CB-B2C0-5D317D090ED3}"/>
              </a:ext>
            </a:extLst>
          </p:cNvPr>
          <p:cNvSpPr>
            <a:spLocks noGrp="1"/>
          </p:cNvSpPr>
          <p:nvPr>
            <p:ph type="subTitle" idx="1"/>
          </p:nvPr>
        </p:nvSpPr>
        <p:spPr>
          <a:xfrm>
            <a:off x="3477491" y="1806496"/>
            <a:ext cx="5320146" cy="909344"/>
          </a:xfrm>
        </p:spPr>
        <p:txBody>
          <a:bodyPr>
            <a:normAutofit/>
          </a:bodyPr>
          <a:lstStyle/>
          <a:p>
            <a:r>
              <a:rPr lang="en-US" sz="4800" b="1" dirty="0">
                <a:latin typeface="Berlin Sans FB Demi" panose="020E0802020502020306" pitchFamily="34" charset="0"/>
              </a:rPr>
              <a:t>church of Christ</a:t>
            </a:r>
          </a:p>
        </p:txBody>
      </p:sp>
      <p:sp>
        <p:nvSpPr>
          <p:cNvPr id="5" name="TextBox 4">
            <a:extLst>
              <a:ext uri="{FF2B5EF4-FFF2-40B4-BE49-F238E27FC236}">
                <a16:creationId xmlns:a16="http://schemas.microsoft.com/office/drawing/2014/main" id="{F9DDDFAC-026A-4EA0-8213-BB6DB08B83FA}"/>
              </a:ext>
            </a:extLst>
          </p:cNvPr>
          <p:cNvSpPr txBox="1"/>
          <p:nvPr/>
        </p:nvSpPr>
        <p:spPr>
          <a:xfrm>
            <a:off x="3077737" y="3077733"/>
            <a:ext cx="6110868" cy="2677656"/>
          </a:xfrm>
          <a:prstGeom prst="rect">
            <a:avLst/>
          </a:prstGeom>
          <a:noFill/>
        </p:spPr>
        <p:txBody>
          <a:bodyPr wrap="square" rtlCol="0">
            <a:spAutoFit/>
          </a:bodyPr>
          <a:lstStyle/>
          <a:p>
            <a:pPr algn="ctr"/>
            <a:r>
              <a:rPr lang="en-US" sz="4000" b="1" dirty="0"/>
              <a:t>We have no                  human authority</a:t>
            </a:r>
          </a:p>
          <a:p>
            <a:pPr algn="ctr"/>
            <a:endParaRPr lang="en-US" sz="800" b="1" dirty="0"/>
          </a:p>
          <a:p>
            <a:pPr algn="ctr"/>
            <a:endParaRPr lang="en-US" sz="800" dirty="0"/>
          </a:p>
          <a:p>
            <a:pPr algn="ctr"/>
            <a:r>
              <a:rPr lang="en-US" sz="3600" dirty="0"/>
              <a:t>Ephesians 1:22-23</a:t>
            </a:r>
          </a:p>
          <a:p>
            <a:pPr algn="ctr"/>
            <a:r>
              <a:rPr lang="en-US" sz="3600" dirty="0"/>
              <a:t>(1 Timothy 3:1-7; Titus 1:5-9)</a:t>
            </a:r>
          </a:p>
        </p:txBody>
      </p:sp>
    </p:spTree>
    <p:extLst>
      <p:ext uri="{BB962C8B-B14F-4D97-AF65-F5344CB8AC3E}">
        <p14:creationId xmlns:p14="http://schemas.microsoft.com/office/powerpoint/2010/main" val="291293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0DF14-759E-46C5-AED2-F9FFF46CB9D4}"/>
              </a:ext>
            </a:extLst>
          </p:cNvPr>
          <p:cNvPicPr>
            <a:picLocks noChangeAspect="1"/>
          </p:cNvPicPr>
          <p:nvPr/>
        </p:nvPicPr>
        <p:blipFill>
          <a:blip r:embed="rId3"/>
          <a:stretch>
            <a:fillRect/>
          </a:stretch>
        </p:blipFill>
        <p:spPr>
          <a:xfrm>
            <a:off x="0" y="269199"/>
            <a:ext cx="12191999" cy="6667307"/>
          </a:xfrm>
          <a:prstGeom prst="rect">
            <a:avLst/>
          </a:prstGeom>
        </p:spPr>
      </p:pic>
      <p:sp>
        <p:nvSpPr>
          <p:cNvPr id="3" name="Subtitle 2">
            <a:extLst>
              <a:ext uri="{FF2B5EF4-FFF2-40B4-BE49-F238E27FC236}">
                <a16:creationId xmlns:a16="http://schemas.microsoft.com/office/drawing/2014/main" id="{20A83868-A5BC-46CB-B2C0-5D317D090ED3}"/>
              </a:ext>
            </a:extLst>
          </p:cNvPr>
          <p:cNvSpPr>
            <a:spLocks noGrp="1"/>
          </p:cNvSpPr>
          <p:nvPr>
            <p:ph type="subTitle" idx="1"/>
          </p:nvPr>
        </p:nvSpPr>
        <p:spPr>
          <a:xfrm>
            <a:off x="3477491" y="1806496"/>
            <a:ext cx="5320146" cy="909344"/>
          </a:xfrm>
        </p:spPr>
        <p:txBody>
          <a:bodyPr>
            <a:normAutofit/>
          </a:bodyPr>
          <a:lstStyle/>
          <a:p>
            <a:r>
              <a:rPr lang="en-US" sz="4800" b="1" dirty="0">
                <a:latin typeface="Berlin Sans FB Demi" panose="020E0802020502020306" pitchFamily="34" charset="0"/>
              </a:rPr>
              <a:t>church of Christ</a:t>
            </a:r>
          </a:p>
        </p:txBody>
      </p:sp>
      <p:sp>
        <p:nvSpPr>
          <p:cNvPr id="5" name="TextBox 4">
            <a:extLst>
              <a:ext uri="{FF2B5EF4-FFF2-40B4-BE49-F238E27FC236}">
                <a16:creationId xmlns:a16="http://schemas.microsoft.com/office/drawing/2014/main" id="{F9DDDFAC-026A-4EA0-8213-BB6DB08B83FA}"/>
              </a:ext>
            </a:extLst>
          </p:cNvPr>
          <p:cNvSpPr txBox="1"/>
          <p:nvPr/>
        </p:nvSpPr>
        <p:spPr>
          <a:xfrm>
            <a:off x="3077737" y="2854713"/>
            <a:ext cx="6110868" cy="3231654"/>
          </a:xfrm>
          <a:prstGeom prst="rect">
            <a:avLst/>
          </a:prstGeom>
          <a:noFill/>
        </p:spPr>
        <p:txBody>
          <a:bodyPr wrap="square" rtlCol="0">
            <a:spAutoFit/>
          </a:bodyPr>
          <a:lstStyle/>
          <a:p>
            <a:pPr algn="ctr"/>
            <a:r>
              <a:rPr lang="en-US" sz="4000" b="1" dirty="0"/>
              <a:t>The Bible is our guide         in serving God</a:t>
            </a:r>
          </a:p>
          <a:p>
            <a:pPr algn="ctr"/>
            <a:endParaRPr lang="en-US" sz="800" b="1" dirty="0"/>
          </a:p>
          <a:p>
            <a:pPr algn="ctr"/>
            <a:endParaRPr lang="en-US" sz="800" dirty="0"/>
          </a:p>
          <a:p>
            <a:pPr algn="ctr"/>
            <a:r>
              <a:rPr lang="en-US" sz="3600" dirty="0"/>
              <a:t>Hebrews 1:1-2</a:t>
            </a:r>
          </a:p>
          <a:p>
            <a:pPr algn="ctr"/>
            <a:r>
              <a:rPr lang="en-US" sz="3600" dirty="0"/>
              <a:t>2 Peter 1:20-21</a:t>
            </a:r>
          </a:p>
          <a:p>
            <a:pPr algn="ctr"/>
            <a:r>
              <a:rPr lang="en-US" sz="3600" dirty="0"/>
              <a:t>Revelation 22:18-19</a:t>
            </a:r>
          </a:p>
        </p:txBody>
      </p:sp>
    </p:spTree>
    <p:extLst>
      <p:ext uri="{BB962C8B-B14F-4D97-AF65-F5344CB8AC3E}">
        <p14:creationId xmlns:p14="http://schemas.microsoft.com/office/powerpoint/2010/main" val="126235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0DF14-759E-46C5-AED2-F9FFF46CB9D4}"/>
              </a:ext>
            </a:extLst>
          </p:cNvPr>
          <p:cNvPicPr>
            <a:picLocks noChangeAspect="1"/>
          </p:cNvPicPr>
          <p:nvPr/>
        </p:nvPicPr>
        <p:blipFill>
          <a:blip r:embed="rId3"/>
          <a:stretch>
            <a:fillRect/>
          </a:stretch>
        </p:blipFill>
        <p:spPr>
          <a:xfrm>
            <a:off x="0" y="269199"/>
            <a:ext cx="12191999" cy="6667307"/>
          </a:xfrm>
          <a:prstGeom prst="rect">
            <a:avLst/>
          </a:prstGeom>
        </p:spPr>
      </p:pic>
      <p:sp>
        <p:nvSpPr>
          <p:cNvPr id="3" name="Subtitle 2">
            <a:extLst>
              <a:ext uri="{FF2B5EF4-FFF2-40B4-BE49-F238E27FC236}">
                <a16:creationId xmlns:a16="http://schemas.microsoft.com/office/drawing/2014/main" id="{20A83868-A5BC-46CB-B2C0-5D317D090ED3}"/>
              </a:ext>
            </a:extLst>
          </p:cNvPr>
          <p:cNvSpPr>
            <a:spLocks noGrp="1"/>
          </p:cNvSpPr>
          <p:nvPr>
            <p:ph type="subTitle" idx="1"/>
          </p:nvPr>
        </p:nvSpPr>
        <p:spPr>
          <a:xfrm>
            <a:off x="3477491" y="1806496"/>
            <a:ext cx="5320146" cy="909344"/>
          </a:xfrm>
        </p:spPr>
        <p:txBody>
          <a:bodyPr>
            <a:normAutofit/>
          </a:bodyPr>
          <a:lstStyle/>
          <a:p>
            <a:r>
              <a:rPr lang="en-US" sz="4800" b="1" dirty="0">
                <a:latin typeface="Berlin Sans FB Demi" panose="020E0802020502020306" pitchFamily="34" charset="0"/>
              </a:rPr>
              <a:t>church of Christ</a:t>
            </a:r>
          </a:p>
        </p:txBody>
      </p:sp>
      <p:sp>
        <p:nvSpPr>
          <p:cNvPr id="5" name="TextBox 4">
            <a:extLst>
              <a:ext uri="{FF2B5EF4-FFF2-40B4-BE49-F238E27FC236}">
                <a16:creationId xmlns:a16="http://schemas.microsoft.com/office/drawing/2014/main" id="{F9DDDFAC-026A-4EA0-8213-BB6DB08B83FA}"/>
              </a:ext>
            </a:extLst>
          </p:cNvPr>
          <p:cNvSpPr txBox="1"/>
          <p:nvPr/>
        </p:nvSpPr>
        <p:spPr>
          <a:xfrm>
            <a:off x="2877016" y="3077733"/>
            <a:ext cx="6512312" cy="2616101"/>
          </a:xfrm>
          <a:prstGeom prst="rect">
            <a:avLst/>
          </a:prstGeom>
          <a:noFill/>
        </p:spPr>
        <p:txBody>
          <a:bodyPr wrap="square" rtlCol="0">
            <a:spAutoFit/>
          </a:bodyPr>
          <a:lstStyle/>
          <a:p>
            <a:pPr algn="ctr"/>
            <a:r>
              <a:rPr lang="en-US" sz="4000" b="1" dirty="0"/>
              <a:t>Our plea for unity</a:t>
            </a:r>
          </a:p>
          <a:p>
            <a:pPr algn="ctr"/>
            <a:endParaRPr lang="en-US" sz="800" b="1" dirty="0"/>
          </a:p>
          <a:p>
            <a:pPr algn="ctr"/>
            <a:endParaRPr lang="en-US" sz="800" dirty="0"/>
          </a:p>
          <a:p>
            <a:pPr algn="ctr"/>
            <a:r>
              <a:rPr lang="en-US" sz="3600" dirty="0"/>
              <a:t>John 17:20-21; 1 Corinthians 1:10</a:t>
            </a:r>
          </a:p>
          <a:p>
            <a:pPr algn="ctr"/>
            <a:r>
              <a:rPr lang="en-US" sz="3600" dirty="0"/>
              <a:t>John 13:34-35; Acts 2:44-46</a:t>
            </a:r>
          </a:p>
          <a:p>
            <a:pPr algn="ctr"/>
            <a:r>
              <a:rPr lang="en-US" sz="3600" dirty="0"/>
              <a:t>Jude 3</a:t>
            </a:r>
          </a:p>
        </p:txBody>
      </p:sp>
    </p:spTree>
    <p:extLst>
      <p:ext uri="{BB962C8B-B14F-4D97-AF65-F5344CB8AC3E}">
        <p14:creationId xmlns:p14="http://schemas.microsoft.com/office/powerpoint/2010/main" val="234993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0DF14-759E-46C5-AED2-F9FFF46CB9D4}"/>
              </a:ext>
            </a:extLst>
          </p:cNvPr>
          <p:cNvPicPr>
            <a:picLocks noChangeAspect="1"/>
          </p:cNvPicPr>
          <p:nvPr/>
        </p:nvPicPr>
        <p:blipFill>
          <a:blip r:embed="rId3"/>
          <a:stretch>
            <a:fillRect/>
          </a:stretch>
        </p:blipFill>
        <p:spPr>
          <a:xfrm>
            <a:off x="710067" y="1014680"/>
            <a:ext cx="10828793" cy="5921825"/>
          </a:xfrm>
          <a:prstGeom prst="rect">
            <a:avLst/>
          </a:prstGeom>
        </p:spPr>
      </p:pic>
      <p:sp>
        <p:nvSpPr>
          <p:cNvPr id="2" name="Title 1">
            <a:extLst>
              <a:ext uri="{FF2B5EF4-FFF2-40B4-BE49-F238E27FC236}">
                <a16:creationId xmlns:a16="http://schemas.microsoft.com/office/drawing/2014/main" id="{26DD4118-6451-43FF-A038-9C1350A4CBDD}"/>
              </a:ext>
            </a:extLst>
          </p:cNvPr>
          <p:cNvSpPr>
            <a:spLocks noGrp="1"/>
          </p:cNvSpPr>
          <p:nvPr>
            <p:ph type="ctrTitle"/>
          </p:nvPr>
        </p:nvSpPr>
        <p:spPr>
          <a:xfrm>
            <a:off x="1524000" y="138688"/>
            <a:ext cx="9144000" cy="1011239"/>
          </a:xfrm>
          <a:effectLst>
            <a:outerShdw blurRad="50800" dist="38100" dir="5400000" algn="t" rotWithShape="0">
              <a:prstClr val="black">
                <a:alpha val="40000"/>
              </a:prstClr>
            </a:outerShdw>
          </a:effectLst>
        </p:spPr>
        <p:txBody>
          <a:bodyPr anchor="t"/>
          <a:lstStyle/>
          <a:p>
            <a:r>
              <a:rPr lang="en-US" b="1"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erlin Sans FB Demi" panose="020E0802020502020306" pitchFamily="34" charset="0"/>
              </a:rPr>
              <a:t>conclusion</a:t>
            </a:r>
          </a:p>
        </p:txBody>
      </p:sp>
      <p:sp>
        <p:nvSpPr>
          <p:cNvPr id="3" name="Subtitle 2">
            <a:extLst>
              <a:ext uri="{FF2B5EF4-FFF2-40B4-BE49-F238E27FC236}">
                <a16:creationId xmlns:a16="http://schemas.microsoft.com/office/drawing/2014/main" id="{20A83868-A5BC-46CB-B2C0-5D317D090ED3}"/>
              </a:ext>
            </a:extLst>
          </p:cNvPr>
          <p:cNvSpPr>
            <a:spLocks noGrp="1"/>
          </p:cNvSpPr>
          <p:nvPr>
            <p:ph type="subTitle" idx="1"/>
          </p:nvPr>
        </p:nvSpPr>
        <p:spPr>
          <a:xfrm>
            <a:off x="3477491" y="2429955"/>
            <a:ext cx="5320146" cy="665018"/>
          </a:xfrm>
        </p:spPr>
        <p:txBody>
          <a:bodyPr>
            <a:normAutofit lnSpcReduction="10000"/>
          </a:bodyPr>
          <a:lstStyle/>
          <a:p>
            <a:r>
              <a:rPr lang="en-US" sz="4400" b="1" dirty="0">
                <a:latin typeface="Berlin Sans FB Demi" panose="020E0802020502020306" pitchFamily="34" charset="0"/>
              </a:rPr>
              <a:t>church of Christ</a:t>
            </a:r>
          </a:p>
        </p:txBody>
      </p:sp>
      <p:sp>
        <p:nvSpPr>
          <p:cNvPr id="5" name="TextBox 4">
            <a:extLst>
              <a:ext uri="{FF2B5EF4-FFF2-40B4-BE49-F238E27FC236}">
                <a16:creationId xmlns:a16="http://schemas.microsoft.com/office/drawing/2014/main" id="{F9DDDFAC-026A-4EA0-8213-BB6DB08B83FA}"/>
              </a:ext>
            </a:extLst>
          </p:cNvPr>
          <p:cNvSpPr txBox="1"/>
          <p:nvPr/>
        </p:nvSpPr>
        <p:spPr>
          <a:xfrm>
            <a:off x="3308562" y="3404220"/>
            <a:ext cx="5648036" cy="2554545"/>
          </a:xfrm>
          <a:prstGeom prst="rect">
            <a:avLst/>
          </a:prstGeom>
          <a:noFill/>
        </p:spPr>
        <p:txBody>
          <a:bodyPr wrap="square" rtlCol="0">
            <a:spAutoFit/>
          </a:bodyPr>
          <a:lstStyle/>
          <a:p>
            <a:pPr algn="ctr"/>
            <a:r>
              <a:rPr lang="en-US" sz="4000" b="1" dirty="0"/>
              <a:t>NOT man-made</a:t>
            </a:r>
          </a:p>
          <a:p>
            <a:pPr algn="ctr"/>
            <a:r>
              <a:rPr lang="en-US" sz="4000" b="1" dirty="0"/>
              <a:t>NOT denominational</a:t>
            </a:r>
          </a:p>
          <a:p>
            <a:pPr algn="ctr"/>
            <a:r>
              <a:rPr lang="en-US" sz="4000" b="1" dirty="0"/>
              <a:t>NOT sectarian</a:t>
            </a:r>
          </a:p>
          <a:p>
            <a:pPr algn="ctr"/>
            <a:r>
              <a:rPr lang="en-US" sz="4000" b="1" dirty="0"/>
              <a:t>NOT progressive or social</a:t>
            </a:r>
            <a:endParaRPr lang="en-US" sz="3600" dirty="0"/>
          </a:p>
        </p:txBody>
      </p:sp>
    </p:spTree>
    <p:extLst>
      <p:ext uri="{BB962C8B-B14F-4D97-AF65-F5344CB8AC3E}">
        <p14:creationId xmlns:p14="http://schemas.microsoft.com/office/powerpoint/2010/main" val="328059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1529</Words>
  <Application>Microsoft Office PowerPoint</Application>
  <PresentationFormat>Widescreen</PresentationFormat>
  <Paragraphs>101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Berlin Sans FB Demi</vt:lpstr>
      <vt:lpstr>Calibri</vt:lpstr>
      <vt:lpstr>Calibri Light</vt:lpstr>
      <vt:lpstr>Arial</vt:lpstr>
      <vt:lpstr>Office Theme</vt:lpstr>
      <vt:lpstr>some facts about the</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facts about the</dc:title>
  <dc:creator>Josh Cox</dc:creator>
  <cp:lastModifiedBy>Josh Cox</cp:lastModifiedBy>
  <cp:revision>13</cp:revision>
  <dcterms:created xsi:type="dcterms:W3CDTF">2017-06-23T19:42:03Z</dcterms:created>
  <dcterms:modified xsi:type="dcterms:W3CDTF">2017-06-25T18:53:38Z</dcterms:modified>
</cp:coreProperties>
</file>